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mov" ContentType="video/unknown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7" r:id="rId3"/>
    <p:sldId id="260" r:id="rId4"/>
    <p:sldId id="266" r:id="rId5"/>
    <p:sldId id="261" r:id="rId6"/>
    <p:sldId id="262" r:id="rId7"/>
    <p:sldId id="258" r:id="rId8"/>
    <p:sldId id="259" r:id="rId9"/>
    <p:sldId id="265" r:id="rId10"/>
    <p:sldId id="263" r:id="rId11"/>
  </p:sldIdLst>
  <p:sldSz cx="9144000" cy="6858000" type="screen4x3"/>
  <p:notesSz cx="6858000" cy="9144000"/>
  <p:defaultTextStyle>
    <a:defPPr>
      <a:defRPr lang="es-C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93C072F-9603-4E42-B1CB-C92F54311546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s-CO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s-CO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79C8B24-A193-4368-97BB-798A570D46CB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0942568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FDC84CB-0054-4CF3-9854-1DB3F83FADAF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BB92960-2F43-4929-9593-370A8E0C44F0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C65FAB5-8C72-4D44-90C3-BAF2704E18E9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62C72F7-66E1-410C-B969-CD9F4C76DCA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71127F7-C074-403C-83AA-3D45AE1B276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99B174D-58CF-45F3-B9AD-7876C5FF08B7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3E4A8-C8FC-4587-8532-9A626A0B80E9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554669-9725-4125-9C80-2F15BC748880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946997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A19BD-3083-4CB5-BE3D-71B4D9689BDC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C2E62A-E7EB-44A8-8F12-D21DA8AAC4DE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07606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AA3279-F0C6-488F-889C-41100ECF6621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4C532-16B6-44AF-8701-57F5545600E9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609328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237ED1-B2D7-49E4-B19E-E95D53028750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3A58F-5CE2-4C95-9782-A3D76301BAD8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761545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45AC55-C421-4DE8-B0E1-EEEC1D69F324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3493A2-71C1-4CC7-8F3C-7EBA712608F2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436017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BCC11-E79D-4673-A030-9457C5698508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4C14CA-FB09-44B1-A224-3B96BDF11F1C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28735413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1D4FF-3CE3-42C4-8BDB-E311EE56FAD4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74A5C8-D0E9-4002-83DC-A772CE7B60D7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4170800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E29C1-85BB-4FDD-BE97-BA405DCCE587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58FDD5-23B9-4FA1-84E4-BA960FA9E55B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224289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9B6D7-8282-40E5-B687-B8C156375CBC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B1F3B-86E4-4B10-A676-C736561BF517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881838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9308E-FBF6-4F9C-83A3-E5F636D5874F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20BE1-B9ED-4C72-9208-4EA33072A7FF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39046978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CO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794EC5-D0AA-4DED-92EC-39372C113065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DDA68A-CA71-41F1-990D-5338E98C8731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xmlns="" val="1864921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s-C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C70CF3A-6320-4472-A025-6DA6BBC6C98F}" type="datetimeFigureOut">
              <a:rPr lang="es-CO"/>
              <a:pPr>
                <a:defRPr/>
              </a:pPr>
              <a:t>03/05/2013</a:t>
            </a:fld>
            <a:endParaRPr lang="es-C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s-C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EFD8505-815C-4C7F-B5D4-B338D1BC32DF}" type="slidenum">
              <a:rPr lang="es-CO"/>
              <a:pPr>
                <a:defRPr/>
              </a:pPr>
              <a:t>‹Nº›</a:t>
            </a:fld>
            <a:endParaRPr lang="es-C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media" Target="../media/media1.mov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755576" y="3429000"/>
            <a:ext cx="7772400" cy="1470025"/>
          </a:xfrm>
        </p:spPr>
        <p:txBody>
          <a:bodyPr/>
          <a:lstStyle/>
          <a:p>
            <a:r>
              <a:rPr lang="en-US" dirty="0" smtClean="0"/>
              <a:t>Lesson #11:  Enzymes in digestion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0" y="4941168"/>
            <a:ext cx="9036496" cy="17526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tx1"/>
                </a:solidFill>
              </a:rPr>
              <a:t>Objective:</a:t>
            </a:r>
          </a:p>
          <a:p>
            <a:pPr algn="l"/>
            <a:r>
              <a:rPr lang="en-US" dirty="0" smtClean="0">
                <a:solidFill>
                  <a:schemeClr val="tx1"/>
                </a:solidFill>
              </a:rPr>
              <a:t>- Identify the main enzymes in digestion and their functions</a:t>
            </a:r>
            <a:endParaRPr lang="es-CO" dirty="0">
              <a:solidFill>
                <a:schemeClr val="tx1"/>
              </a:solidFill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6632"/>
            <a:ext cx="3235796" cy="32357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82614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mtClean="0"/>
              <a:t>What factors affect the rate of reaction of enzymes</a:t>
            </a:r>
            <a:endParaRPr lang="en-GB" smtClean="0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mtClean="0"/>
              <a:t>How do you think you can speed up the rate of an enzymic reaction?</a:t>
            </a:r>
            <a:br>
              <a:rPr lang="en-US" smtClean="0"/>
            </a:br>
            <a:r>
              <a:rPr lang="en-US" sz="2000" smtClean="0"/>
              <a:t>(Hint: It’s the same as any other reaction!)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</a:t>
            </a:r>
          </a:p>
          <a:p>
            <a:pPr lvl="1">
              <a:lnSpc>
                <a:spcPct val="90000"/>
              </a:lnSpc>
            </a:pPr>
            <a:r>
              <a:rPr lang="en-US" smtClean="0"/>
              <a:t/>
            </a:r>
            <a:br>
              <a:rPr lang="en-US" smtClean="0"/>
            </a:br>
            <a:endParaRPr lang="en-US" smtClean="0"/>
          </a:p>
          <a:p>
            <a:pPr lvl="1">
              <a:lnSpc>
                <a:spcPct val="90000"/>
              </a:lnSpc>
            </a:pPr>
            <a:r>
              <a:rPr lang="en-US" smtClean="0"/>
              <a:t/>
            </a:r>
            <a:br>
              <a:rPr lang="en-US" smtClean="0"/>
            </a:br>
            <a:r>
              <a:rPr lang="en-US" smtClean="0"/>
              <a:t>			</a:t>
            </a:r>
          </a:p>
          <a:p>
            <a:pPr>
              <a:lnSpc>
                <a:spcPct val="90000"/>
              </a:lnSpc>
            </a:pPr>
            <a:endParaRPr lang="en-GB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21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720080"/>
          </a:xfrm>
        </p:spPr>
        <p:txBody>
          <a:bodyPr/>
          <a:lstStyle/>
          <a:p>
            <a:r>
              <a:rPr lang="en-US" dirty="0" smtClean="0"/>
              <a:t>Practical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9512" y="908720"/>
            <a:ext cx="8507288" cy="5688632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B050"/>
                </a:solidFill>
              </a:rPr>
              <a:t>Label the </a:t>
            </a:r>
            <a:r>
              <a:rPr lang="en-US" sz="2800" dirty="0" smtClean="0">
                <a:solidFill>
                  <a:srgbClr val="00B050"/>
                </a:solidFill>
              </a:rPr>
              <a:t>boiling tubes A &amp; B</a:t>
            </a:r>
            <a:endParaRPr lang="en-US" sz="2800" dirty="0" smtClean="0">
              <a:solidFill>
                <a:srgbClr val="00B050"/>
              </a:solidFill>
            </a:endParaRP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FF0000"/>
                </a:solidFill>
              </a:rPr>
              <a:t>Fill each tubing with </a:t>
            </a:r>
            <a:r>
              <a:rPr lang="en-US" sz="2800" dirty="0" smtClean="0">
                <a:solidFill>
                  <a:srgbClr val="FF0000"/>
                </a:solidFill>
              </a:rPr>
              <a:t>8ml of starch</a:t>
            </a:r>
            <a:r>
              <a:rPr lang="en-US" sz="2800" dirty="0" smtClean="0">
                <a:solidFill>
                  <a:srgbClr val="FF0000"/>
                </a:solidFill>
              </a:rPr>
              <a:t>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7030A0"/>
                </a:solidFill>
              </a:rPr>
              <a:t>Wash one of the tubes very well and place it in boiling tube A.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Add </a:t>
            </a:r>
            <a:r>
              <a:rPr lang="en-US" sz="2800" dirty="0" smtClean="0"/>
              <a:t>3</a:t>
            </a:r>
            <a:r>
              <a:rPr lang="en-US" sz="2800" dirty="0" smtClean="0"/>
              <a:t>ml </a:t>
            </a:r>
            <a:r>
              <a:rPr lang="en-US" sz="2800" dirty="0" smtClean="0"/>
              <a:t>of amylase solution in the other tube.  Shake.  Wash very well and place in boiling tube B.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rgbClr val="0070C0"/>
                </a:solidFill>
              </a:rPr>
              <a:t>Place both boiling tubes in the water bath for 30 minutes.</a:t>
            </a:r>
          </a:p>
          <a:p>
            <a:pPr marL="514350" indent="-514350">
              <a:buAutoNum type="arabicPeriod"/>
            </a:pPr>
            <a:r>
              <a:rPr lang="en-US" sz="2800" dirty="0" smtClean="0">
                <a:solidFill>
                  <a:schemeClr val="accent6">
                    <a:lumMod val="75000"/>
                  </a:schemeClr>
                </a:solidFill>
              </a:rPr>
              <a:t>Test the water in the boiling tube for starch and glucose using iodine and benedict’s solution</a:t>
            </a:r>
          </a:p>
          <a:p>
            <a:pPr marL="514350" indent="-514350">
              <a:buAutoNum type="arabicPeriod"/>
            </a:pPr>
            <a:r>
              <a:rPr lang="en-US" sz="2800" dirty="0" smtClean="0"/>
              <a:t>Record your results.</a:t>
            </a:r>
          </a:p>
        </p:txBody>
      </p:sp>
    </p:spTree>
    <p:extLst>
      <p:ext uri="{BB962C8B-B14F-4D97-AF65-F5344CB8AC3E}">
        <p14:creationId xmlns:p14="http://schemas.microsoft.com/office/powerpoint/2010/main" xmlns="" val="1819161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Digestive Enzymes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12776"/>
            <a:ext cx="8229600" cy="604664"/>
          </a:xfrm>
        </p:spPr>
        <p:txBody>
          <a:bodyPr/>
          <a:lstStyle/>
          <a:p>
            <a:r>
              <a:rPr lang="en-US" dirty="0" smtClean="0"/>
              <a:t>There are 3 main types of digestive enzymes:</a:t>
            </a:r>
          </a:p>
        </p:txBody>
      </p:sp>
      <p:graphicFrame>
        <p:nvGraphicFramePr>
          <p:cNvPr id="2" name="1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77946871"/>
              </p:ext>
            </p:extLst>
          </p:nvPr>
        </p:nvGraphicFramePr>
        <p:xfrm>
          <a:off x="179512" y="2420888"/>
          <a:ext cx="8712968" cy="3375766"/>
        </p:xfrm>
        <a:graphic>
          <a:graphicData uri="http://schemas.openxmlformats.org/drawingml/2006/table">
            <a:tbl>
              <a:tblPr/>
              <a:tblGrid>
                <a:gridCol w="1584176"/>
                <a:gridCol w="3888432"/>
                <a:gridCol w="3240360"/>
              </a:tblGrid>
              <a:tr h="407723">
                <a:tc>
                  <a:txBody>
                    <a:bodyPr/>
                    <a:lstStyle/>
                    <a:p>
                      <a:r>
                        <a:rPr lang="es-CO" sz="2400" b="1" dirty="0" err="1"/>
                        <a:t>Enzyme</a:t>
                      </a:r>
                      <a:endParaRPr lang="es-CO" sz="2400" b="1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1" dirty="0" err="1"/>
                        <a:t>Reaction</a:t>
                      </a:r>
                      <a:r>
                        <a:rPr lang="es-CO" sz="2400" b="1" dirty="0"/>
                        <a:t> </a:t>
                      </a:r>
                      <a:r>
                        <a:rPr lang="es-CO" sz="2400" b="1" dirty="0" err="1"/>
                        <a:t>catalysed</a:t>
                      </a:r>
                      <a:endParaRPr lang="es-CO" sz="2400" b="1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b="1" dirty="0" err="1"/>
                        <a:t>Where</a:t>
                      </a:r>
                      <a:r>
                        <a:rPr lang="es-CO" sz="2400" b="1" dirty="0"/>
                        <a:t> </a:t>
                      </a:r>
                      <a:r>
                        <a:rPr lang="es-CO" sz="2400" b="1" dirty="0" err="1"/>
                        <a:t>produced</a:t>
                      </a:r>
                      <a:endParaRPr lang="es-CO" sz="2400" b="1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7723">
                <a:tc>
                  <a:txBody>
                    <a:bodyPr/>
                    <a:lstStyle/>
                    <a:p>
                      <a:r>
                        <a:rPr lang="es-CO" sz="2400" b="1" dirty="0" err="1">
                          <a:solidFill>
                            <a:srgbClr val="C00000"/>
                          </a:solidFill>
                        </a:rPr>
                        <a:t>Amylase</a:t>
                      </a:r>
                      <a:endParaRPr lang="es-CO" sz="2400" b="1" dirty="0">
                        <a:solidFill>
                          <a:srgbClr val="C00000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dirty="0" err="1"/>
                        <a:t>Starch</a:t>
                      </a:r>
                      <a:r>
                        <a:rPr lang="es-CO" sz="2400" dirty="0"/>
                        <a:t> → </a:t>
                      </a:r>
                      <a:r>
                        <a:rPr lang="es-CO" sz="2400" dirty="0" err="1"/>
                        <a:t>sugars</a:t>
                      </a:r>
                      <a:endParaRPr lang="es-CO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2400" dirty="0" smtClean="0"/>
                    </a:p>
                    <a:p>
                      <a:r>
                        <a:rPr lang="en-US" sz="2400" dirty="0" smtClean="0"/>
                        <a:t>Salivary </a:t>
                      </a:r>
                      <a:r>
                        <a:rPr lang="en-US" sz="2400" dirty="0"/>
                        <a:t>glands, pancreas, small </a:t>
                      </a:r>
                      <a:r>
                        <a:rPr lang="en-US" sz="2400" dirty="0" smtClean="0"/>
                        <a:t>intestine</a:t>
                      </a:r>
                    </a:p>
                    <a:p>
                      <a:endParaRPr lang="en-US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7723">
                <a:tc>
                  <a:txBody>
                    <a:bodyPr/>
                    <a:lstStyle/>
                    <a:p>
                      <a:r>
                        <a:rPr lang="es-CO" sz="2400" b="1" dirty="0" err="1">
                          <a:solidFill>
                            <a:srgbClr val="0070C0"/>
                          </a:solidFill>
                        </a:rPr>
                        <a:t>Protease</a:t>
                      </a:r>
                      <a:endParaRPr lang="es-CO" sz="2400" b="1" dirty="0">
                        <a:solidFill>
                          <a:srgbClr val="0070C0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dirty="0" err="1"/>
                        <a:t>Proteins</a:t>
                      </a:r>
                      <a:r>
                        <a:rPr lang="es-CO" sz="2400" dirty="0"/>
                        <a:t> → amino </a:t>
                      </a:r>
                      <a:r>
                        <a:rPr lang="es-CO" sz="2400" dirty="0" err="1"/>
                        <a:t>acids</a:t>
                      </a:r>
                      <a:endParaRPr lang="es-CO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dirty="0" err="1"/>
                        <a:t>Stomach</a:t>
                      </a:r>
                      <a:r>
                        <a:rPr lang="es-CO" sz="2400" dirty="0"/>
                        <a:t>, </a:t>
                      </a:r>
                      <a:r>
                        <a:rPr lang="es-CO" sz="2400" dirty="0" err="1"/>
                        <a:t>pancreas</a:t>
                      </a:r>
                      <a:r>
                        <a:rPr lang="es-CO" sz="2400" dirty="0"/>
                        <a:t>, </a:t>
                      </a:r>
                      <a:r>
                        <a:rPr lang="es-CO" sz="2400" dirty="0" err="1"/>
                        <a:t>small</a:t>
                      </a:r>
                      <a:r>
                        <a:rPr lang="es-CO" sz="2400" dirty="0"/>
                        <a:t> </a:t>
                      </a:r>
                      <a:r>
                        <a:rPr lang="es-CO" sz="2400" dirty="0" err="1" smtClean="0"/>
                        <a:t>intestine</a:t>
                      </a:r>
                      <a:endParaRPr lang="es-CO" sz="2400" dirty="0" smtClean="0"/>
                    </a:p>
                    <a:p>
                      <a:endParaRPr lang="es-CO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07723">
                <a:tc>
                  <a:txBody>
                    <a:bodyPr/>
                    <a:lstStyle/>
                    <a:p>
                      <a:r>
                        <a:rPr lang="es-CO" sz="2400" b="1" dirty="0" err="1">
                          <a:solidFill>
                            <a:srgbClr val="00B050"/>
                          </a:solidFill>
                        </a:rPr>
                        <a:t>Lipase</a:t>
                      </a:r>
                      <a:endParaRPr lang="es-CO" sz="2400" b="1" dirty="0">
                        <a:solidFill>
                          <a:srgbClr val="00B050"/>
                        </a:solidFill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dirty="0" err="1"/>
                        <a:t>Lipids</a:t>
                      </a:r>
                      <a:r>
                        <a:rPr lang="es-CO" sz="2400" dirty="0"/>
                        <a:t> → </a:t>
                      </a:r>
                      <a:r>
                        <a:rPr lang="es-CO" sz="2400" dirty="0" err="1"/>
                        <a:t>fatty</a:t>
                      </a:r>
                      <a:r>
                        <a:rPr lang="es-CO" sz="2400" dirty="0"/>
                        <a:t> </a:t>
                      </a:r>
                      <a:r>
                        <a:rPr lang="es-CO" sz="2400" dirty="0" err="1"/>
                        <a:t>acids</a:t>
                      </a:r>
                      <a:r>
                        <a:rPr lang="es-CO" sz="2400" dirty="0"/>
                        <a:t> + </a:t>
                      </a:r>
                      <a:r>
                        <a:rPr lang="es-CO" sz="2400" dirty="0" err="1"/>
                        <a:t>glycerol</a:t>
                      </a:r>
                      <a:endParaRPr lang="es-CO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CO" sz="2400" dirty="0" err="1"/>
                        <a:t>Pancreas</a:t>
                      </a:r>
                      <a:r>
                        <a:rPr lang="es-CO" sz="2400" dirty="0"/>
                        <a:t>, </a:t>
                      </a:r>
                      <a:r>
                        <a:rPr lang="es-CO" sz="2400" dirty="0" err="1"/>
                        <a:t>small</a:t>
                      </a:r>
                      <a:r>
                        <a:rPr lang="es-CO" sz="2400" dirty="0"/>
                        <a:t> </a:t>
                      </a:r>
                      <a:r>
                        <a:rPr lang="es-CO" sz="2400" dirty="0" err="1"/>
                        <a:t>intestine</a:t>
                      </a:r>
                      <a:endParaRPr lang="es-CO" sz="2400" dirty="0"/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pic>
        <p:nvPicPr>
          <p:cNvPr id="4" name="Digestion from the Inside.mov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6826" y="0"/>
            <a:ext cx="8857937" cy="6458819"/>
          </a:xfrm>
        </p:spPr>
      </p:pic>
    </p:spTree>
    <p:extLst>
      <p:ext uri="{BB962C8B-B14F-4D97-AF65-F5344CB8AC3E}">
        <p14:creationId xmlns:p14="http://schemas.microsoft.com/office/powerpoint/2010/main" xmlns="" val="1342568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Digestive Enzymes</a:t>
            </a:r>
          </a:p>
        </p:txBody>
      </p:sp>
      <p:sp>
        <p:nvSpPr>
          <p:cNvPr id="7171" name="Oval 5"/>
          <p:cNvSpPr>
            <a:spLocks noChangeArrowheads="1"/>
          </p:cNvSpPr>
          <p:nvPr/>
        </p:nvSpPr>
        <p:spPr bwMode="auto">
          <a:xfrm>
            <a:off x="1443038" y="2438400"/>
            <a:ext cx="457200" cy="4572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172" name="Line 6"/>
          <p:cNvSpPr>
            <a:spLocks noChangeShapeType="1"/>
          </p:cNvSpPr>
          <p:nvPr/>
        </p:nvSpPr>
        <p:spPr bwMode="auto">
          <a:xfrm>
            <a:off x="1890713" y="2679700"/>
            <a:ext cx="246062" cy="1588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7173" name="Oval 7"/>
          <p:cNvSpPr>
            <a:spLocks noChangeArrowheads="1"/>
          </p:cNvSpPr>
          <p:nvPr/>
        </p:nvSpPr>
        <p:spPr bwMode="auto">
          <a:xfrm>
            <a:off x="2111375" y="2473325"/>
            <a:ext cx="457200" cy="4572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174" name="Oval 8"/>
          <p:cNvSpPr>
            <a:spLocks noChangeArrowheads="1"/>
          </p:cNvSpPr>
          <p:nvPr/>
        </p:nvSpPr>
        <p:spPr bwMode="auto">
          <a:xfrm>
            <a:off x="685800" y="2438400"/>
            <a:ext cx="457200" cy="4572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77" name="Line 9"/>
          <p:cNvSpPr>
            <a:spLocks noChangeShapeType="1"/>
          </p:cNvSpPr>
          <p:nvPr/>
        </p:nvSpPr>
        <p:spPr bwMode="auto">
          <a:xfrm>
            <a:off x="1123950" y="2689225"/>
            <a:ext cx="354013" cy="1905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83979" name="Line 11"/>
          <p:cNvSpPr>
            <a:spLocks noChangeShapeType="1"/>
          </p:cNvSpPr>
          <p:nvPr/>
        </p:nvSpPr>
        <p:spPr bwMode="auto">
          <a:xfrm>
            <a:off x="3429000" y="2743200"/>
            <a:ext cx="1033463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83980" name="Oval 12"/>
          <p:cNvSpPr>
            <a:spLocks noChangeArrowheads="1"/>
          </p:cNvSpPr>
          <p:nvPr/>
        </p:nvSpPr>
        <p:spPr bwMode="auto">
          <a:xfrm>
            <a:off x="6324600" y="2819400"/>
            <a:ext cx="304800" cy="3048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81" name="Oval 13"/>
          <p:cNvSpPr>
            <a:spLocks noChangeArrowheads="1"/>
          </p:cNvSpPr>
          <p:nvPr/>
        </p:nvSpPr>
        <p:spPr bwMode="auto">
          <a:xfrm>
            <a:off x="7467600" y="2209800"/>
            <a:ext cx="304800" cy="3048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82" name="Oval 14"/>
          <p:cNvSpPr>
            <a:spLocks noChangeArrowheads="1"/>
          </p:cNvSpPr>
          <p:nvPr/>
        </p:nvSpPr>
        <p:spPr bwMode="auto">
          <a:xfrm>
            <a:off x="5638800" y="2209800"/>
            <a:ext cx="304800" cy="3048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grpSp>
        <p:nvGrpSpPr>
          <p:cNvPr id="2" name="Group 34"/>
          <p:cNvGrpSpPr>
            <a:grpSpLocks/>
          </p:cNvGrpSpPr>
          <p:nvPr/>
        </p:nvGrpSpPr>
        <p:grpSpPr bwMode="auto">
          <a:xfrm>
            <a:off x="381000" y="1828800"/>
            <a:ext cx="1657350" cy="800100"/>
            <a:chOff x="240" y="1152"/>
            <a:chExt cx="1044" cy="504"/>
          </a:xfrm>
        </p:grpSpPr>
        <p:sp>
          <p:nvSpPr>
            <p:cNvPr id="7199" name="Freeform 10"/>
            <p:cNvSpPr>
              <a:spLocks/>
            </p:cNvSpPr>
            <p:nvPr/>
          </p:nvSpPr>
          <p:spPr bwMode="auto">
            <a:xfrm>
              <a:off x="240" y="1152"/>
              <a:ext cx="1044" cy="504"/>
            </a:xfrm>
            <a:custGeom>
              <a:avLst/>
              <a:gdLst>
                <a:gd name="T0" fmla="*/ 0 w 1392"/>
                <a:gd name="T1" fmla="*/ 378 h 672"/>
                <a:gd name="T2" fmla="*/ 135 w 1392"/>
                <a:gd name="T3" fmla="*/ 378 h 672"/>
                <a:gd name="T4" fmla="*/ 162 w 1392"/>
                <a:gd name="T5" fmla="*/ 324 h 672"/>
                <a:gd name="T6" fmla="*/ 192 w 1392"/>
                <a:gd name="T7" fmla="*/ 306 h 672"/>
                <a:gd name="T8" fmla="*/ 243 w 1392"/>
                <a:gd name="T9" fmla="*/ 297 h 672"/>
                <a:gd name="T10" fmla="*/ 289 w 1392"/>
                <a:gd name="T11" fmla="*/ 301 h 672"/>
                <a:gd name="T12" fmla="*/ 324 w 1392"/>
                <a:gd name="T13" fmla="*/ 324 h 672"/>
                <a:gd name="T14" fmla="*/ 351 w 1392"/>
                <a:gd name="T15" fmla="*/ 351 h 672"/>
                <a:gd name="T16" fmla="*/ 486 w 1392"/>
                <a:gd name="T17" fmla="*/ 351 h 672"/>
                <a:gd name="T18" fmla="*/ 531 w 1392"/>
                <a:gd name="T19" fmla="*/ 311 h 672"/>
                <a:gd name="T20" fmla="*/ 594 w 1392"/>
                <a:gd name="T21" fmla="*/ 297 h 672"/>
                <a:gd name="T22" fmla="*/ 665 w 1392"/>
                <a:gd name="T23" fmla="*/ 311 h 672"/>
                <a:gd name="T24" fmla="*/ 702 w 1392"/>
                <a:gd name="T25" fmla="*/ 351 h 672"/>
                <a:gd name="T26" fmla="*/ 783 w 1392"/>
                <a:gd name="T27" fmla="*/ 351 h 672"/>
                <a:gd name="T28" fmla="*/ 756 w 1392"/>
                <a:gd name="T29" fmla="*/ 81 h 672"/>
                <a:gd name="T30" fmla="*/ 459 w 1392"/>
                <a:gd name="T31" fmla="*/ 0 h 672"/>
                <a:gd name="T32" fmla="*/ 216 w 1392"/>
                <a:gd name="T33" fmla="*/ 54 h 672"/>
                <a:gd name="T34" fmla="*/ 27 w 1392"/>
                <a:gd name="T35" fmla="*/ 108 h 672"/>
                <a:gd name="T36" fmla="*/ 0 w 1392"/>
                <a:gd name="T37" fmla="*/ 378 h 672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92"/>
                <a:gd name="T58" fmla="*/ 0 h 672"/>
                <a:gd name="T59" fmla="*/ 1392 w 1392"/>
                <a:gd name="T60" fmla="*/ 672 h 672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92" h="672">
                  <a:moveTo>
                    <a:pt x="0" y="672"/>
                  </a:moveTo>
                  <a:lnTo>
                    <a:pt x="240" y="672"/>
                  </a:lnTo>
                  <a:lnTo>
                    <a:pt x="288" y="576"/>
                  </a:lnTo>
                  <a:lnTo>
                    <a:pt x="341" y="544"/>
                  </a:lnTo>
                  <a:lnTo>
                    <a:pt x="432" y="528"/>
                  </a:lnTo>
                  <a:lnTo>
                    <a:pt x="514" y="535"/>
                  </a:lnTo>
                  <a:lnTo>
                    <a:pt x="576" y="576"/>
                  </a:lnTo>
                  <a:lnTo>
                    <a:pt x="624" y="624"/>
                  </a:lnTo>
                  <a:lnTo>
                    <a:pt x="864" y="624"/>
                  </a:lnTo>
                  <a:lnTo>
                    <a:pt x="944" y="553"/>
                  </a:lnTo>
                  <a:lnTo>
                    <a:pt x="1056" y="528"/>
                  </a:lnTo>
                  <a:lnTo>
                    <a:pt x="1182" y="553"/>
                  </a:lnTo>
                  <a:lnTo>
                    <a:pt x="1248" y="624"/>
                  </a:lnTo>
                  <a:lnTo>
                    <a:pt x="1392" y="624"/>
                  </a:lnTo>
                  <a:lnTo>
                    <a:pt x="1344" y="144"/>
                  </a:lnTo>
                  <a:lnTo>
                    <a:pt x="816" y="0"/>
                  </a:lnTo>
                  <a:lnTo>
                    <a:pt x="384" y="96"/>
                  </a:lnTo>
                  <a:lnTo>
                    <a:pt x="48" y="192"/>
                  </a:lnTo>
                  <a:lnTo>
                    <a:pt x="0" y="672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7200" name="Text Box 15"/>
            <p:cNvSpPr txBox="1">
              <a:spLocks noChangeArrowheads="1"/>
            </p:cNvSpPr>
            <p:nvPr/>
          </p:nvSpPr>
          <p:spPr bwMode="auto">
            <a:xfrm>
              <a:off x="432" y="1248"/>
              <a:ext cx="8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</a:rPr>
                <a:t>Amylase</a:t>
              </a:r>
            </a:p>
          </p:txBody>
        </p:sp>
      </p:grpSp>
      <p:sp>
        <p:nvSpPr>
          <p:cNvPr id="7181" name="Text Box 16"/>
          <p:cNvSpPr txBox="1">
            <a:spLocks noChangeArrowheads="1"/>
          </p:cNvSpPr>
          <p:nvPr/>
        </p:nvSpPr>
        <p:spPr bwMode="auto">
          <a:xfrm>
            <a:off x="1295400" y="3124200"/>
            <a:ext cx="138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</a:rPr>
              <a:t>Starch</a:t>
            </a:r>
          </a:p>
        </p:txBody>
      </p:sp>
      <p:sp>
        <p:nvSpPr>
          <p:cNvPr id="83985" name="Text Box 17"/>
          <p:cNvSpPr txBox="1">
            <a:spLocks noChangeArrowheads="1"/>
          </p:cNvSpPr>
          <p:nvPr/>
        </p:nvSpPr>
        <p:spPr bwMode="auto">
          <a:xfrm>
            <a:off x="7162800" y="2743200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</a:rPr>
              <a:t>Glucose</a:t>
            </a:r>
          </a:p>
        </p:txBody>
      </p:sp>
      <p:sp>
        <p:nvSpPr>
          <p:cNvPr id="7183" name="AutoShape 18"/>
          <p:cNvSpPr>
            <a:spLocks/>
          </p:cNvSpPr>
          <p:nvPr/>
        </p:nvSpPr>
        <p:spPr bwMode="auto">
          <a:xfrm rot="-5400000">
            <a:off x="1511300" y="2025650"/>
            <a:ext cx="304800" cy="1981200"/>
          </a:xfrm>
          <a:prstGeom prst="lef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184" name="Oval 19"/>
          <p:cNvSpPr>
            <a:spLocks noChangeArrowheads="1"/>
          </p:cNvSpPr>
          <p:nvPr/>
        </p:nvSpPr>
        <p:spPr bwMode="auto">
          <a:xfrm>
            <a:off x="1519238" y="4648200"/>
            <a:ext cx="457200" cy="4572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185" name="Line 20"/>
          <p:cNvSpPr>
            <a:spLocks noChangeShapeType="1"/>
          </p:cNvSpPr>
          <p:nvPr/>
        </p:nvSpPr>
        <p:spPr bwMode="auto">
          <a:xfrm>
            <a:off x="1966913" y="4889500"/>
            <a:ext cx="246062" cy="1588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7186" name="Oval 21"/>
          <p:cNvSpPr>
            <a:spLocks noChangeArrowheads="1"/>
          </p:cNvSpPr>
          <p:nvPr/>
        </p:nvSpPr>
        <p:spPr bwMode="auto">
          <a:xfrm>
            <a:off x="2187575" y="4683125"/>
            <a:ext cx="457200" cy="4572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187" name="Oval 22"/>
          <p:cNvSpPr>
            <a:spLocks noChangeArrowheads="1"/>
          </p:cNvSpPr>
          <p:nvPr/>
        </p:nvSpPr>
        <p:spPr bwMode="auto">
          <a:xfrm>
            <a:off x="762000" y="4648200"/>
            <a:ext cx="457200" cy="457200"/>
          </a:xfrm>
          <a:prstGeom prst="ellipse">
            <a:avLst/>
          </a:prstGeom>
          <a:solidFill>
            <a:srgbClr val="3399FF"/>
          </a:solidFill>
          <a:ln w="9525">
            <a:solidFill>
              <a:srgbClr val="33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91" name="Line 23"/>
          <p:cNvSpPr>
            <a:spLocks noChangeShapeType="1"/>
          </p:cNvSpPr>
          <p:nvPr/>
        </p:nvSpPr>
        <p:spPr bwMode="auto">
          <a:xfrm>
            <a:off x="1200150" y="4899025"/>
            <a:ext cx="354013" cy="19050"/>
          </a:xfrm>
          <a:prstGeom prst="line">
            <a:avLst/>
          </a:prstGeom>
          <a:noFill/>
          <a:ln w="57150">
            <a:solidFill>
              <a:srgbClr val="3399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83993" name="Line 25"/>
          <p:cNvSpPr>
            <a:spLocks noChangeShapeType="1"/>
          </p:cNvSpPr>
          <p:nvPr/>
        </p:nvSpPr>
        <p:spPr bwMode="auto">
          <a:xfrm>
            <a:off x="3505200" y="4953000"/>
            <a:ext cx="1033463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83994" name="Oval 26"/>
          <p:cNvSpPr>
            <a:spLocks noChangeArrowheads="1"/>
          </p:cNvSpPr>
          <p:nvPr/>
        </p:nvSpPr>
        <p:spPr bwMode="auto">
          <a:xfrm>
            <a:off x="6400800" y="5029200"/>
            <a:ext cx="304800" cy="3048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95" name="Oval 27"/>
          <p:cNvSpPr>
            <a:spLocks noChangeArrowheads="1"/>
          </p:cNvSpPr>
          <p:nvPr/>
        </p:nvSpPr>
        <p:spPr bwMode="auto">
          <a:xfrm>
            <a:off x="7543800" y="4419600"/>
            <a:ext cx="304800" cy="3048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3996" name="Oval 28"/>
          <p:cNvSpPr>
            <a:spLocks noChangeArrowheads="1"/>
          </p:cNvSpPr>
          <p:nvPr/>
        </p:nvSpPr>
        <p:spPr bwMode="auto">
          <a:xfrm>
            <a:off x="5715000" y="4419600"/>
            <a:ext cx="304800" cy="304800"/>
          </a:xfrm>
          <a:prstGeom prst="ellipse">
            <a:avLst/>
          </a:prstGeom>
          <a:solidFill>
            <a:srgbClr val="3399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grpSp>
        <p:nvGrpSpPr>
          <p:cNvPr id="3" name="Group 33"/>
          <p:cNvGrpSpPr>
            <a:grpSpLocks/>
          </p:cNvGrpSpPr>
          <p:nvPr/>
        </p:nvGrpSpPr>
        <p:grpSpPr bwMode="auto">
          <a:xfrm>
            <a:off x="457200" y="3568700"/>
            <a:ext cx="1676400" cy="1270000"/>
            <a:chOff x="288" y="2248"/>
            <a:chExt cx="1056" cy="800"/>
          </a:xfrm>
        </p:grpSpPr>
        <p:sp>
          <p:nvSpPr>
            <p:cNvPr id="7197" name="Freeform 24"/>
            <p:cNvSpPr>
              <a:spLocks/>
            </p:cNvSpPr>
            <p:nvPr/>
          </p:nvSpPr>
          <p:spPr bwMode="auto">
            <a:xfrm>
              <a:off x="288" y="2248"/>
              <a:ext cx="1056" cy="800"/>
            </a:xfrm>
            <a:custGeom>
              <a:avLst/>
              <a:gdLst>
                <a:gd name="T0" fmla="*/ 0 w 1056"/>
                <a:gd name="T1" fmla="*/ 800 h 800"/>
                <a:gd name="T2" fmla="*/ 180 w 1056"/>
                <a:gd name="T3" fmla="*/ 800 h 800"/>
                <a:gd name="T4" fmla="*/ 216 w 1056"/>
                <a:gd name="T5" fmla="*/ 728 h 800"/>
                <a:gd name="T6" fmla="*/ 256 w 1056"/>
                <a:gd name="T7" fmla="*/ 704 h 800"/>
                <a:gd name="T8" fmla="*/ 324 w 1056"/>
                <a:gd name="T9" fmla="*/ 692 h 800"/>
                <a:gd name="T10" fmla="*/ 386 w 1056"/>
                <a:gd name="T11" fmla="*/ 697 h 800"/>
                <a:gd name="T12" fmla="*/ 432 w 1056"/>
                <a:gd name="T13" fmla="*/ 728 h 800"/>
                <a:gd name="T14" fmla="*/ 468 w 1056"/>
                <a:gd name="T15" fmla="*/ 764 h 800"/>
                <a:gd name="T16" fmla="*/ 648 w 1056"/>
                <a:gd name="T17" fmla="*/ 764 h 800"/>
                <a:gd name="T18" fmla="*/ 708 w 1056"/>
                <a:gd name="T19" fmla="*/ 711 h 800"/>
                <a:gd name="T20" fmla="*/ 792 w 1056"/>
                <a:gd name="T21" fmla="*/ 692 h 800"/>
                <a:gd name="T22" fmla="*/ 887 w 1056"/>
                <a:gd name="T23" fmla="*/ 711 h 800"/>
                <a:gd name="T24" fmla="*/ 936 w 1056"/>
                <a:gd name="T25" fmla="*/ 764 h 800"/>
                <a:gd name="T26" fmla="*/ 1056 w 1056"/>
                <a:gd name="T27" fmla="*/ 745 h 800"/>
                <a:gd name="T28" fmla="*/ 932 w 1056"/>
                <a:gd name="T29" fmla="*/ 474 h 800"/>
                <a:gd name="T30" fmla="*/ 717 w 1056"/>
                <a:gd name="T31" fmla="*/ 203 h 800"/>
                <a:gd name="T32" fmla="*/ 548 w 1056"/>
                <a:gd name="T33" fmla="*/ 0 h 800"/>
                <a:gd name="T34" fmla="*/ 401 w 1056"/>
                <a:gd name="T35" fmla="*/ 192 h 800"/>
                <a:gd name="T36" fmla="*/ 0 w 1056"/>
                <a:gd name="T37" fmla="*/ 800 h 80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056"/>
                <a:gd name="T58" fmla="*/ 0 h 800"/>
                <a:gd name="T59" fmla="*/ 1056 w 1056"/>
                <a:gd name="T60" fmla="*/ 800 h 80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056" h="800">
                  <a:moveTo>
                    <a:pt x="0" y="800"/>
                  </a:moveTo>
                  <a:lnTo>
                    <a:pt x="180" y="800"/>
                  </a:lnTo>
                  <a:lnTo>
                    <a:pt x="216" y="728"/>
                  </a:lnTo>
                  <a:lnTo>
                    <a:pt x="256" y="704"/>
                  </a:lnTo>
                  <a:lnTo>
                    <a:pt x="324" y="692"/>
                  </a:lnTo>
                  <a:lnTo>
                    <a:pt x="386" y="697"/>
                  </a:lnTo>
                  <a:lnTo>
                    <a:pt x="432" y="728"/>
                  </a:lnTo>
                  <a:lnTo>
                    <a:pt x="468" y="764"/>
                  </a:lnTo>
                  <a:lnTo>
                    <a:pt x="648" y="764"/>
                  </a:lnTo>
                  <a:lnTo>
                    <a:pt x="708" y="711"/>
                  </a:lnTo>
                  <a:lnTo>
                    <a:pt x="792" y="692"/>
                  </a:lnTo>
                  <a:lnTo>
                    <a:pt x="887" y="711"/>
                  </a:lnTo>
                  <a:lnTo>
                    <a:pt x="936" y="764"/>
                  </a:lnTo>
                  <a:lnTo>
                    <a:pt x="1056" y="745"/>
                  </a:lnTo>
                  <a:lnTo>
                    <a:pt x="932" y="474"/>
                  </a:lnTo>
                  <a:cubicBezTo>
                    <a:pt x="876" y="384"/>
                    <a:pt x="781" y="282"/>
                    <a:pt x="717" y="203"/>
                  </a:cubicBezTo>
                  <a:cubicBezTo>
                    <a:pt x="653" y="124"/>
                    <a:pt x="601" y="2"/>
                    <a:pt x="548" y="0"/>
                  </a:cubicBezTo>
                  <a:lnTo>
                    <a:pt x="401" y="192"/>
                  </a:lnTo>
                  <a:lnTo>
                    <a:pt x="0" y="800"/>
                  </a:lnTo>
                  <a:close/>
                </a:path>
              </a:pathLst>
            </a:custGeom>
            <a:solidFill>
              <a:srgbClr val="6600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es-CO"/>
            </a:p>
          </p:txBody>
        </p:sp>
        <p:sp>
          <p:nvSpPr>
            <p:cNvPr id="7198" name="Text Box 29"/>
            <p:cNvSpPr txBox="1">
              <a:spLocks noChangeArrowheads="1"/>
            </p:cNvSpPr>
            <p:nvPr/>
          </p:nvSpPr>
          <p:spPr bwMode="auto">
            <a:xfrm>
              <a:off x="480" y="2640"/>
              <a:ext cx="816" cy="2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</a:defRPr>
              </a:lvl9pPr>
            </a:lstStyle>
            <a:p>
              <a:pPr>
                <a:spcBef>
                  <a:spcPct val="50000"/>
                </a:spcBef>
              </a:pPr>
              <a:r>
                <a:rPr lang="en-US" b="1">
                  <a:solidFill>
                    <a:schemeClr val="bg1"/>
                  </a:solidFill>
                </a:rPr>
                <a:t>Protease</a:t>
              </a:r>
            </a:p>
          </p:txBody>
        </p:sp>
      </p:grpSp>
      <p:sp>
        <p:nvSpPr>
          <p:cNvPr id="7194" name="Text Box 30"/>
          <p:cNvSpPr txBox="1">
            <a:spLocks noChangeArrowheads="1"/>
          </p:cNvSpPr>
          <p:nvPr/>
        </p:nvSpPr>
        <p:spPr bwMode="auto">
          <a:xfrm>
            <a:off x="1371600" y="5334000"/>
            <a:ext cx="13874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</a:rPr>
              <a:t>Protein</a:t>
            </a:r>
          </a:p>
        </p:txBody>
      </p:sp>
      <p:sp>
        <p:nvSpPr>
          <p:cNvPr id="83999" name="Text Box 31"/>
          <p:cNvSpPr txBox="1">
            <a:spLocks noChangeArrowheads="1"/>
          </p:cNvSpPr>
          <p:nvPr/>
        </p:nvSpPr>
        <p:spPr bwMode="auto">
          <a:xfrm>
            <a:off x="7239000" y="4953000"/>
            <a:ext cx="16764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2400" b="1">
                <a:solidFill>
                  <a:schemeClr val="tx2"/>
                </a:solidFill>
              </a:rPr>
              <a:t>Amino Acids</a:t>
            </a:r>
          </a:p>
        </p:txBody>
      </p:sp>
      <p:sp>
        <p:nvSpPr>
          <p:cNvPr id="7196" name="AutoShape 32"/>
          <p:cNvSpPr>
            <a:spLocks/>
          </p:cNvSpPr>
          <p:nvPr/>
        </p:nvSpPr>
        <p:spPr bwMode="auto">
          <a:xfrm rot="-5400000">
            <a:off x="1587500" y="4235450"/>
            <a:ext cx="304800" cy="1981200"/>
          </a:xfrm>
          <a:prstGeom prst="leftBrace">
            <a:avLst>
              <a:gd name="adj1" fmla="val 54167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839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3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83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839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500"/>
                                        <p:tgtEl>
                                          <p:spTgt spid="83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83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839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2" dur="500"/>
                                        <p:tgtEl>
                                          <p:spTgt spid="83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5" dur="500"/>
                                        <p:tgtEl>
                                          <p:spTgt spid="83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8" dur="500"/>
                                        <p:tgtEl>
                                          <p:spTgt spid="83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7" grpId="0" animBg="1"/>
      <p:bldP spid="83979" grpId="0" animBg="1"/>
      <p:bldP spid="83980" grpId="0" animBg="1"/>
      <p:bldP spid="83981" grpId="0" animBg="1"/>
      <p:bldP spid="83982" grpId="0" animBg="1"/>
      <p:bldP spid="83985" grpId="0"/>
      <p:bldP spid="83991" grpId="0" animBg="1"/>
      <p:bldP spid="83993" grpId="0" animBg="1"/>
      <p:bldP spid="83994" grpId="0" animBg="1"/>
      <p:bldP spid="83995" grpId="0" animBg="1"/>
      <p:bldP spid="83996" grpId="0" animBg="1"/>
      <p:bldP spid="8399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Line 19"/>
          <p:cNvSpPr>
            <a:spLocks noChangeShapeType="1"/>
          </p:cNvSpPr>
          <p:nvPr/>
        </p:nvSpPr>
        <p:spPr bwMode="auto">
          <a:xfrm rot="5003710">
            <a:off x="702469" y="2199482"/>
            <a:ext cx="623887" cy="285750"/>
          </a:xfrm>
          <a:prstGeom prst="line">
            <a:avLst/>
          </a:prstGeom>
          <a:noFill/>
          <a:ln w="57150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wrap="none" anchor="ctr"/>
          <a:lstStyle/>
          <a:p>
            <a:endParaRPr lang="es-CO"/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Digestive Enzymes</a:t>
            </a:r>
          </a:p>
        </p:txBody>
      </p:sp>
      <p:sp>
        <p:nvSpPr>
          <p:cNvPr id="8196" name="Rectangle 5"/>
          <p:cNvSpPr>
            <a:spLocks noChangeArrowheads="1"/>
          </p:cNvSpPr>
          <p:nvPr/>
        </p:nvSpPr>
        <p:spPr bwMode="auto">
          <a:xfrm>
            <a:off x="762000" y="2438400"/>
            <a:ext cx="304800" cy="1752600"/>
          </a:xfrm>
          <a:prstGeom prst="rect">
            <a:avLst/>
          </a:prstGeom>
          <a:solidFill>
            <a:srgbClr val="66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Glycerol</a:t>
            </a:r>
          </a:p>
        </p:txBody>
      </p:sp>
      <p:sp>
        <p:nvSpPr>
          <p:cNvPr id="8197" name="Rectangle 6"/>
          <p:cNvSpPr>
            <a:spLocks noChangeArrowheads="1"/>
          </p:cNvSpPr>
          <p:nvPr/>
        </p:nvSpPr>
        <p:spPr bwMode="auto">
          <a:xfrm>
            <a:off x="1066800" y="24384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1066800" y="32004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199" name="Rectangle 10"/>
          <p:cNvSpPr>
            <a:spLocks noChangeArrowheads="1"/>
          </p:cNvSpPr>
          <p:nvPr/>
        </p:nvSpPr>
        <p:spPr bwMode="auto">
          <a:xfrm>
            <a:off x="1066800" y="38862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6027" name="Rectangle 11"/>
          <p:cNvSpPr>
            <a:spLocks noChangeArrowheads="1"/>
          </p:cNvSpPr>
          <p:nvPr/>
        </p:nvSpPr>
        <p:spPr bwMode="auto">
          <a:xfrm rot="-3107097">
            <a:off x="5638800" y="2438400"/>
            <a:ext cx="304800" cy="1752600"/>
          </a:xfrm>
          <a:prstGeom prst="rect">
            <a:avLst/>
          </a:prstGeom>
          <a:solidFill>
            <a:srgbClr val="6666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Glycerol</a:t>
            </a:r>
          </a:p>
        </p:txBody>
      </p:sp>
      <p:sp>
        <p:nvSpPr>
          <p:cNvPr id="86028" name="Rectangle 12"/>
          <p:cNvSpPr>
            <a:spLocks noChangeArrowheads="1"/>
          </p:cNvSpPr>
          <p:nvPr/>
        </p:nvSpPr>
        <p:spPr bwMode="auto">
          <a:xfrm rot="-1513970">
            <a:off x="6629400" y="19050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6029" name="Rectangle 13"/>
          <p:cNvSpPr>
            <a:spLocks noChangeArrowheads="1"/>
          </p:cNvSpPr>
          <p:nvPr/>
        </p:nvSpPr>
        <p:spPr bwMode="auto">
          <a:xfrm rot="-575588">
            <a:off x="7010400" y="26670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6030" name="Rectangle 14"/>
          <p:cNvSpPr>
            <a:spLocks noChangeArrowheads="1"/>
          </p:cNvSpPr>
          <p:nvPr/>
        </p:nvSpPr>
        <p:spPr bwMode="auto">
          <a:xfrm rot="502995">
            <a:off x="6781800" y="3429000"/>
            <a:ext cx="1676400" cy="30480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b="1">
                <a:solidFill>
                  <a:schemeClr val="bg1"/>
                </a:solidFill>
                <a:latin typeface="Calibri" pitchFamily="34" charset="0"/>
              </a:rPr>
              <a:t>Fatty Acid</a:t>
            </a:r>
          </a:p>
        </p:txBody>
      </p:sp>
      <p:sp>
        <p:nvSpPr>
          <p:cNvPr id="86031" name="Line 15"/>
          <p:cNvSpPr>
            <a:spLocks noChangeShapeType="1"/>
          </p:cNvSpPr>
          <p:nvPr/>
        </p:nvSpPr>
        <p:spPr bwMode="auto">
          <a:xfrm>
            <a:off x="3657600" y="3505200"/>
            <a:ext cx="1033463" cy="1588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8205" name="Oval 17"/>
          <p:cNvSpPr>
            <a:spLocks noChangeArrowheads="1"/>
          </p:cNvSpPr>
          <p:nvPr/>
        </p:nvSpPr>
        <p:spPr bwMode="auto">
          <a:xfrm rot="5003710">
            <a:off x="1035843" y="1783557"/>
            <a:ext cx="290513" cy="228600"/>
          </a:xfrm>
          <a:prstGeom prst="ellipse">
            <a:avLst/>
          </a:prstGeom>
          <a:noFill/>
          <a:ln w="57150" algn="ctr">
            <a:solidFill>
              <a:srgbClr val="008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grpSp>
        <p:nvGrpSpPr>
          <p:cNvPr id="8206" name="Group 24"/>
          <p:cNvGrpSpPr>
            <a:grpSpLocks/>
          </p:cNvGrpSpPr>
          <p:nvPr/>
        </p:nvGrpSpPr>
        <p:grpSpPr bwMode="auto">
          <a:xfrm>
            <a:off x="685800" y="1752600"/>
            <a:ext cx="528638" cy="895350"/>
            <a:chOff x="432" y="1104"/>
            <a:chExt cx="333" cy="564"/>
          </a:xfrm>
        </p:grpSpPr>
        <p:sp>
          <p:nvSpPr>
            <p:cNvPr id="8211" name="Oval 18"/>
            <p:cNvSpPr>
              <a:spLocks noChangeArrowheads="1"/>
            </p:cNvSpPr>
            <p:nvPr/>
          </p:nvSpPr>
          <p:spPr bwMode="auto">
            <a:xfrm rot="5003710">
              <a:off x="412" y="1124"/>
              <a:ext cx="183" cy="144"/>
            </a:xfrm>
            <a:prstGeom prst="ellipse">
              <a:avLst/>
            </a:prstGeom>
            <a:noFill/>
            <a:ln w="57150" algn="ctr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endParaRPr lang="es-CO">
                <a:latin typeface="Calibri" pitchFamily="34" charset="0"/>
              </a:endParaRPr>
            </a:p>
          </p:txBody>
        </p:sp>
        <p:sp>
          <p:nvSpPr>
            <p:cNvPr id="8212" name="Line 20"/>
            <p:cNvSpPr>
              <a:spLocks noChangeShapeType="1"/>
            </p:cNvSpPr>
            <p:nvPr/>
          </p:nvSpPr>
          <p:spPr bwMode="auto">
            <a:xfrm rot="5003710" flipV="1">
              <a:off x="478" y="1382"/>
              <a:ext cx="393" cy="180"/>
            </a:xfrm>
            <a:prstGeom prst="line">
              <a:avLst/>
            </a:prstGeom>
            <a:noFill/>
            <a:ln w="57150">
              <a:solidFill>
                <a:srgbClr val="008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es-CO"/>
            </a:p>
          </p:txBody>
        </p:sp>
      </p:grpSp>
      <p:sp>
        <p:nvSpPr>
          <p:cNvPr id="86038" name="Text Box 22"/>
          <p:cNvSpPr txBox="1">
            <a:spLocks noChangeArrowheads="1"/>
          </p:cNvSpPr>
          <p:nvPr/>
        </p:nvSpPr>
        <p:spPr bwMode="auto">
          <a:xfrm rot="-5400000">
            <a:off x="1625600" y="1270000"/>
            <a:ext cx="558800" cy="1219200"/>
          </a:xfrm>
          <a:prstGeom prst="rect">
            <a:avLst/>
          </a:prstGeom>
          <a:solidFill>
            <a:schemeClr val="bg1"/>
          </a:solidFill>
          <a:ln w="9525" algn="ctr">
            <a:solidFill>
              <a:schemeClr val="tx2"/>
            </a:solidFill>
            <a:miter lim="800000"/>
            <a:headEnd/>
            <a:tailEnd/>
          </a:ln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 b="1">
                <a:solidFill>
                  <a:schemeClr val="tx2"/>
                </a:solidFill>
              </a:rPr>
              <a:t>Lipase</a:t>
            </a:r>
          </a:p>
        </p:txBody>
      </p:sp>
      <p:sp>
        <p:nvSpPr>
          <p:cNvPr id="8208" name="Text Box 25"/>
          <p:cNvSpPr txBox="1">
            <a:spLocks noChangeArrowheads="1"/>
          </p:cNvSpPr>
          <p:nvPr/>
        </p:nvSpPr>
        <p:spPr bwMode="auto">
          <a:xfrm>
            <a:off x="1447800" y="4572000"/>
            <a:ext cx="79216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b="1">
                <a:solidFill>
                  <a:schemeClr val="tx2"/>
                </a:solidFill>
              </a:rPr>
              <a:t>Fat</a:t>
            </a:r>
          </a:p>
        </p:txBody>
      </p:sp>
      <p:sp>
        <p:nvSpPr>
          <p:cNvPr id="8209" name="AutoShape 26"/>
          <p:cNvSpPr>
            <a:spLocks/>
          </p:cNvSpPr>
          <p:nvPr/>
        </p:nvSpPr>
        <p:spPr bwMode="auto">
          <a:xfrm rot="-5400000">
            <a:off x="1638300" y="3238500"/>
            <a:ext cx="304800" cy="2362200"/>
          </a:xfrm>
          <a:prstGeom prst="leftBrace">
            <a:avLst>
              <a:gd name="adj1" fmla="val 64583"/>
              <a:gd name="adj2" fmla="val 50000"/>
            </a:avLst>
          </a:prstGeom>
          <a:noFill/>
          <a:ln w="9525">
            <a:solidFill>
              <a:schemeClr val="tx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86043" name="Text Box 27"/>
          <p:cNvSpPr txBox="1">
            <a:spLocks noChangeArrowheads="1"/>
          </p:cNvSpPr>
          <p:nvPr/>
        </p:nvSpPr>
        <p:spPr bwMode="auto">
          <a:xfrm>
            <a:off x="5943600" y="4419600"/>
            <a:ext cx="26416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3200" b="1">
                <a:solidFill>
                  <a:schemeClr val="tx2"/>
                </a:solidFill>
              </a:rPr>
              <a:t>Fatty Acids </a:t>
            </a:r>
          </a:p>
          <a:p>
            <a:r>
              <a:rPr lang="en-US" sz="3200" b="1">
                <a:solidFill>
                  <a:schemeClr val="tx2"/>
                </a:solidFill>
              </a:rPr>
              <a:t>and Glycerol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6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6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6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6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6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7" grpId="0" animBg="1"/>
      <p:bldP spid="86028" grpId="0" animBg="1"/>
      <p:bldP spid="86029" grpId="0" animBg="1"/>
      <p:bldP spid="86030" grpId="0" animBg="1"/>
      <p:bldP spid="86031" grpId="0" animBg="1"/>
      <p:bldP spid="86038" grpId="0" animBg="1"/>
      <p:bldP spid="860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Oval 7"/>
          <p:cNvSpPr>
            <a:spLocks noChangeArrowheads="1"/>
          </p:cNvSpPr>
          <p:nvPr/>
        </p:nvSpPr>
        <p:spPr bwMode="auto">
          <a:xfrm>
            <a:off x="34290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4099" name="Line 8"/>
          <p:cNvSpPr>
            <a:spLocks noChangeShapeType="1"/>
          </p:cNvSpPr>
          <p:nvPr/>
        </p:nvSpPr>
        <p:spPr bwMode="auto">
          <a:xfrm>
            <a:off x="40386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4100" name="Oval 10"/>
          <p:cNvSpPr>
            <a:spLocks noChangeArrowheads="1"/>
          </p:cNvSpPr>
          <p:nvPr/>
        </p:nvSpPr>
        <p:spPr bwMode="auto">
          <a:xfrm>
            <a:off x="44196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4101" name="Oval 12"/>
          <p:cNvSpPr>
            <a:spLocks noChangeArrowheads="1"/>
          </p:cNvSpPr>
          <p:nvPr/>
        </p:nvSpPr>
        <p:spPr bwMode="auto">
          <a:xfrm>
            <a:off x="24384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66573" name="Line 13"/>
          <p:cNvSpPr>
            <a:spLocks noChangeShapeType="1"/>
          </p:cNvSpPr>
          <p:nvPr/>
        </p:nvSpPr>
        <p:spPr bwMode="auto">
          <a:xfrm>
            <a:off x="30480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4103" name="Oval 15"/>
          <p:cNvSpPr>
            <a:spLocks noChangeArrowheads="1"/>
          </p:cNvSpPr>
          <p:nvPr/>
        </p:nvSpPr>
        <p:spPr bwMode="auto">
          <a:xfrm>
            <a:off x="54102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4104" name="Line 16"/>
          <p:cNvSpPr>
            <a:spLocks noChangeShapeType="1"/>
          </p:cNvSpPr>
          <p:nvPr/>
        </p:nvSpPr>
        <p:spPr bwMode="auto">
          <a:xfrm>
            <a:off x="50292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4105" name="Oval 17"/>
          <p:cNvSpPr>
            <a:spLocks noChangeArrowheads="1"/>
          </p:cNvSpPr>
          <p:nvPr/>
        </p:nvSpPr>
        <p:spPr bwMode="auto">
          <a:xfrm>
            <a:off x="64008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4106" name="Line 18"/>
          <p:cNvSpPr>
            <a:spLocks noChangeShapeType="1"/>
          </p:cNvSpPr>
          <p:nvPr/>
        </p:nvSpPr>
        <p:spPr bwMode="auto">
          <a:xfrm>
            <a:off x="60198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66583" name="Freeform 23"/>
          <p:cNvSpPr>
            <a:spLocks/>
          </p:cNvSpPr>
          <p:nvPr/>
        </p:nvSpPr>
        <p:spPr bwMode="auto">
          <a:xfrm>
            <a:off x="2057400" y="1295400"/>
            <a:ext cx="2209800" cy="1066800"/>
          </a:xfrm>
          <a:custGeom>
            <a:avLst/>
            <a:gdLst>
              <a:gd name="T0" fmla="*/ 0 w 1392"/>
              <a:gd name="T1" fmla="*/ 1693545178 h 672"/>
              <a:gd name="T2" fmla="*/ 604837486 w 1392"/>
              <a:gd name="T3" fmla="*/ 1693545178 h 672"/>
              <a:gd name="T4" fmla="*/ 725804944 w 1392"/>
              <a:gd name="T5" fmla="*/ 1451609869 h 672"/>
              <a:gd name="T6" fmla="*/ 859374170 w 1392"/>
              <a:gd name="T7" fmla="*/ 1370964899 h 672"/>
              <a:gd name="T8" fmla="*/ 1088707515 w 1392"/>
              <a:gd name="T9" fmla="*/ 1330642413 h 672"/>
              <a:gd name="T10" fmla="*/ 1295360255 w 1392"/>
              <a:gd name="T11" fmla="*/ 1348284295 h 672"/>
              <a:gd name="T12" fmla="*/ 1451609888 w 1392"/>
              <a:gd name="T13" fmla="*/ 1451609869 h 672"/>
              <a:gd name="T14" fmla="*/ 1572577345 w 1392"/>
              <a:gd name="T15" fmla="*/ 1572577326 h 672"/>
              <a:gd name="T16" fmla="*/ 2147483647 w 1392"/>
              <a:gd name="T17" fmla="*/ 1572577326 h 672"/>
              <a:gd name="T18" fmla="*/ 2147483647 w 1392"/>
              <a:gd name="T19" fmla="*/ 1393647091 h 672"/>
              <a:gd name="T20" fmla="*/ 2147483647 w 1392"/>
              <a:gd name="T21" fmla="*/ 1330642413 h 672"/>
              <a:gd name="T22" fmla="*/ 2147483647 w 1392"/>
              <a:gd name="T23" fmla="*/ 1393647091 h 672"/>
              <a:gd name="T24" fmla="*/ 2147483647 w 1392"/>
              <a:gd name="T25" fmla="*/ 1572577326 h 672"/>
              <a:gd name="T26" fmla="*/ 2147483647 w 1392"/>
              <a:gd name="T27" fmla="*/ 1572577326 h 672"/>
              <a:gd name="T28" fmla="*/ 2147483647 w 1392"/>
              <a:gd name="T29" fmla="*/ 362902467 h 672"/>
              <a:gd name="T30" fmla="*/ 2056447572 w 1392"/>
              <a:gd name="T31" fmla="*/ 0 h 672"/>
              <a:gd name="T32" fmla="*/ 967740057 w 1392"/>
              <a:gd name="T33" fmla="*/ 241935011 h 672"/>
              <a:gd name="T34" fmla="*/ 120967507 w 1392"/>
              <a:gd name="T35" fmla="*/ 483870023 h 672"/>
              <a:gd name="T36" fmla="*/ 0 w 1392"/>
              <a:gd name="T37" fmla="*/ 1693545178 h 67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92"/>
              <a:gd name="T58" fmla="*/ 0 h 672"/>
              <a:gd name="T59" fmla="*/ 1392 w 1392"/>
              <a:gd name="T60" fmla="*/ 672 h 67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92" h="672">
                <a:moveTo>
                  <a:pt x="0" y="672"/>
                </a:moveTo>
                <a:lnTo>
                  <a:pt x="240" y="672"/>
                </a:lnTo>
                <a:lnTo>
                  <a:pt x="288" y="576"/>
                </a:lnTo>
                <a:lnTo>
                  <a:pt x="341" y="544"/>
                </a:lnTo>
                <a:lnTo>
                  <a:pt x="432" y="528"/>
                </a:lnTo>
                <a:lnTo>
                  <a:pt x="514" y="535"/>
                </a:lnTo>
                <a:lnTo>
                  <a:pt x="576" y="576"/>
                </a:lnTo>
                <a:lnTo>
                  <a:pt x="624" y="624"/>
                </a:lnTo>
                <a:lnTo>
                  <a:pt x="864" y="624"/>
                </a:lnTo>
                <a:lnTo>
                  <a:pt x="944" y="553"/>
                </a:lnTo>
                <a:lnTo>
                  <a:pt x="1056" y="528"/>
                </a:lnTo>
                <a:lnTo>
                  <a:pt x="1182" y="553"/>
                </a:lnTo>
                <a:lnTo>
                  <a:pt x="1248" y="624"/>
                </a:lnTo>
                <a:lnTo>
                  <a:pt x="1392" y="624"/>
                </a:lnTo>
                <a:lnTo>
                  <a:pt x="1344" y="144"/>
                </a:lnTo>
                <a:lnTo>
                  <a:pt x="816" y="0"/>
                </a:lnTo>
                <a:lnTo>
                  <a:pt x="384" y="96"/>
                </a:lnTo>
                <a:lnTo>
                  <a:pt x="48" y="192"/>
                </a:lnTo>
                <a:lnTo>
                  <a:pt x="0" y="672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CO"/>
          </a:p>
        </p:txBody>
      </p:sp>
      <p:sp>
        <p:nvSpPr>
          <p:cNvPr id="66584" name="Oval 24"/>
          <p:cNvSpPr>
            <a:spLocks noChangeArrowheads="1"/>
          </p:cNvSpPr>
          <p:nvPr/>
        </p:nvSpPr>
        <p:spPr bwMode="auto">
          <a:xfrm>
            <a:off x="4038600" y="5486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66585" name="Text Box 25"/>
          <p:cNvSpPr txBox="1">
            <a:spLocks noChangeArrowheads="1"/>
          </p:cNvSpPr>
          <p:nvPr/>
        </p:nvSpPr>
        <p:spPr bwMode="auto">
          <a:xfrm>
            <a:off x="5257800" y="1143000"/>
            <a:ext cx="30480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/>
              <a:t>The enzyme fits over the substrate perfectly – like a key fits a lock.</a:t>
            </a:r>
            <a:endParaRPr lang="en-GB" sz="2400"/>
          </a:p>
        </p:txBody>
      </p:sp>
      <p:sp>
        <p:nvSpPr>
          <p:cNvPr id="66586" name="Text Box 26"/>
          <p:cNvSpPr txBox="1">
            <a:spLocks noChangeArrowheads="1"/>
          </p:cNvSpPr>
          <p:nvPr/>
        </p:nvSpPr>
        <p:spPr bwMode="auto">
          <a:xfrm>
            <a:off x="5334000" y="4038600"/>
            <a:ext cx="3124200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/>
              <a:t>It holds the starch molecule in place as a water molecule breaks the bond between two glucose particles</a:t>
            </a:r>
            <a:endParaRPr lang="en-GB" sz="2400"/>
          </a:p>
        </p:txBody>
      </p:sp>
      <p:sp>
        <p:nvSpPr>
          <p:cNvPr id="4111" name="Text Box 27"/>
          <p:cNvSpPr txBox="1">
            <a:spLocks noChangeArrowheads="1"/>
          </p:cNvSpPr>
          <p:nvPr/>
        </p:nvSpPr>
        <p:spPr bwMode="auto">
          <a:xfrm>
            <a:off x="685800" y="3962400"/>
            <a:ext cx="15240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solidFill>
                  <a:srgbClr val="011501"/>
                </a:solidFill>
              </a:rPr>
              <a:t>Starch molecule</a:t>
            </a:r>
            <a:endParaRPr lang="en-GB" sz="2400">
              <a:solidFill>
                <a:srgbClr val="011501"/>
              </a:solidFill>
            </a:endParaRPr>
          </a:p>
        </p:txBody>
      </p:sp>
      <p:sp>
        <p:nvSpPr>
          <p:cNvPr id="4112" name="Line 28"/>
          <p:cNvSpPr>
            <a:spLocks noChangeShapeType="1"/>
          </p:cNvSpPr>
          <p:nvPr/>
        </p:nvSpPr>
        <p:spPr bwMode="auto">
          <a:xfrm flipV="1">
            <a:off x="1676400" y="3352800"/>
            <a:ext cx="7620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66589" name="Text Box 29"/>
          <p:cNvSpPr txBox="1">
            <a:spLocks noChangeArrowheads="1"/>
          </p:cNvSpPr>
          <p:nvPr/>
        </p:nvSpPr>
        <p:spPr bwMode="auto">
          <a:xfrm>
            <a:off x="457200" y="2133600"/>
            <a:ext cx="1371600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>
                <a:solidFill>
                  <a:srgbClr val="011501"/>
                </a:solidFill>
              </a:rPr>
              <a:t>Amylase enzyme</a:t>
            </a:r>
            <a:endParaRPr lang="en-GB" sz="2400">
              <a:solidFill>
                <a:srgbClr val="01150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1.6185E-6 L 0.00087 0.12462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622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500"/>
                                        <p:tgtEl>
                                          <p:spTgt spid="66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66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2.54335E-6 L -0.09584 -0.3163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665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158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8" presetID="9" presetClass="exit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73" grpId="0" animBg="1"/>
      <p:bldP spid="66583" grpId="0" animBg="1"/>
      <p:bldP spid="66583" grpId="1" animBg="1"/>
      <p:bldP spid="66584" grpId="0" animBg="1"/>
      <p:bldP spid="66584" grpId="1" animBg="1"/>
      <p:bldP spid="66585" grpId="0"/>
      <p:bldP spid="66586" grpId="0"/>
      <p:bldP spid="665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7" name="Oval 5"/>
          <p:cNvSpPr>
            <a:spLocks noChangeArrowheads="1"/>
          </p:cNvSpPr>
          <p:nvPr/>
        </p:nvSpPr>
        <p:spPr bwMode="auto">
          <a:xfrm>
            <a:off x="34290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5123" name="Oval 6"/>
          <p:cNvSpPr>
            <a:spLocks noChangeArrowheads="1"/>
          </p:cNvSpPr>
          <p:nvPr/>
        </p:nvSpPr>
        <p:spPr bwMode="auto">
          <a:xfrm>
            <a:off x="44196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9879" name="Oval 7"/>
          <p:cNvSpPr>
            <a:spLocks noChangeArrowheads="1"/>
          </p:cNvSpPr>
          <p:nvPr/>
        </p:nvSpPr>
        <p:spPr bwMode="auto">
          <a:xfrm>
            <a:off x="24384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5125" name="Oval 8"/>
          <p:cNvSpPr>
            <a:spLocks noChangeArrowheads="1"/>
          </p:cNvSpPr>
          <p:nvPr/>
        </p:nvSpPr>
        <p:spPr bwMode="auto">
          <a:xfrm>
            <a:off x="54102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5126" name="Oval 9"/>
          <p:cNvSpPr>
            <a:spLocks noChangeArrowheads="1"/>
          </p:cNvSpPr>
          <p:nvPr/>
        </p:nvSpPr>
        <p:spPr bwMode="auto">
          <a:xfrm>
            <a:off x="6400800" y="2971800"/>
            <a:ext cx="609600" cy="609600"/>
          </a:xfrm>
          <a:prstGeom prst="ellipse">
            <a:avLst/>
          </a:prstGeom>
          <a:solidFill>
            <a:srgbClr val="FF33CC"/>
          </a:solidFill>
          <a:ln w="9525">
            <a:solidFill>
              <a:srgbClr val="FF33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79882" name="Freeform 10"/>
          <p:cNvSpPr>
            <a:spLocks/>
          </p:cNvSpPr>
          <p:nvPr/>
        </p:nvSpPr>
        <p:spPr bwMode="auto">
          <a:xfrm>
            <a:off x="2057400" y="1295400"/>
            <a:ext cx="2209800" cy="1066800"/>
          </a:xfrm>
          <a:custGeom>
            <a:avLst/>
            <a:gdLst>
              <a:gd name="T0" fmla="*/ 0 w 1392"/>
              <a:gd name="T1" fmla="*/ 1693545178 h 672"/>
              <a:gd name="T2" fmla="*/ 604837486 w 1392"/>
              <a:gd name="T3" fmla="*/ 1693545178 h 672"/>
              <a:gd name="T4" fmla="*/ 725804944 w 1392"/>
              <a:gd name="T5" fmla="*/ 1451609869 h 672"/>
              <a:gd name="T6" fmla="*/ 859374170 w 1392"/>
              <a:gd name="T7" fmla="*/ 1370964899 h 672"/>
              <a:gd name="T8" fmla="*/ 1088707515 w 1392"/>
              <a:gd name="T9" fmla="*/ 1330642413 h 672"/>
              <a:gd name="T10" fmla="*/ 1295360255 w 1392"/>
              <a:gd name="T11" fmla="*/ 1348284295 h 672"/>
              <a:gd name="T12" fmla="*/ 1451609888 w 1392"/>
              <a:gd name="T13" fmla="*/ 1451609869 h 672"/>
              <a:gd name="T14" fmla="*/ 1572577345 w 1392"/>
              <a:gd name="T15" fmla="*/ 1572577326 h 672"/>
              <a:gd name="T16" fmla="*/ 2147483647 w 1392"/>
              <a:gd name="T17" fmla="*/ 1572577326 h 672"/>
              <a:gd name="T18" fmla="*/ 2147483647 w 1392"/>
              <a:gd name="T19" fmla="*/ 1393647091 h 672"/>
              <a:gd name="T20" fmla="*/ 2147483647 w 1392"/>
              <a:gd name="T21" fmla="*/ 1330642413 h 672"/>
              <a:gd name="T22" fmla="*/ 2147483647 w 1392"/>
              <a:gd name="T23" fmla="*/ 1393647091 h 672"/>
              <a:gd name="T24" fmla="*/ 2147483647 w 1392"/>
              <a:gd name="T25" fmla="*/ 1572577326 h 672"/>
              <a:gd name="T26" fmla="*/ 2147483647 w 1392"/>
              <a:gd name="T27" fmla="*/ 1572577326 h 672"/>
              <a:gd name="T28" fmla="*/ 2147483647 w 1392"/>
              <a:gd name="T29" fmla="*/ 362902467 h 672"/>
              <a:gd name="T30" fmla="*/ 2056447572 w 1392"/>
              <a:gd name="T31" fmla="*/ 0 h 672"/>
              <a:gd name="T32" fmla="*/ 967740057 w 1392"/>
              <a:gd name="T33" fmla="*/ 241935011 h 672"/>
              <a:gd name="T34" fmla="*/ 120967507 w 1392"/>
              <a:gd name="T35" fmla="*/ 483870023 h 672"/>
              <a:gd name="T36" fmla="*/ 0 w 1392"/>
              <a:gd name="T37" fmla="*/ 1693545178 h 672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392"/>
              <a:gd name="T58" fmla="*/ 0 h 672"/>
              <a:gd name="T59" fmla="*/ 1392 w 1392"/>
              <a:gd name="T60" fmla="*/ 672 h 672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392" h="672">
                <a:moveTo>
                  <a:pt x="0" y="672"/>
                </a:moveTo>
                <a:lnTo>
                  <a:pt x="240" y="672"/>
                </a:lnTo>
                <a:lnTo>
                  <a:pt x="288" y="576"/>
                </a:lnTo>
                <a:lnTo>
                  <a:pt x="341" y="544"/>
                </a:lnTo>
                <a:lnTo>
                  <a:pt x="432" y="528"/>
                </a:lnTo>
                <a:lnTo>
                  <a:pt x="514" y="535"/>
                </a:lnTo>
                <a:lnTo>
                  <a:pt x="576" y="576"/>
                </a:lnTo>
                <a:lnTo>
                  <a:pt x="624" y="624"/>
                </a:lnTo>
                <a:lnTo>
                  <a:pt x="864" y="624"/>
                </a:lnTo>
                <a:lnTo>
                  <a:pt x="944" y="553"/>
                </a:lnTo>
                <a:lnTo>
                  <a:pt x="1056" y="528"/>
                </a:lnTo>
                <a:lnTo>
                  <a:pt x="1182" y="553"/>
                </a:lnTo>
                <a:lnTo>
                  <a:pt x="1248" y="624"/>
                </a:lnTo>
                <a:lnTo>
                  <a:pt x="1392" y="624"/>
                </a:lnTo>
                <a:lnTo>
                  <a:pt x="1344" y="144"/>
                </a:lnTo>
                <a:lnTo>
                  <a:pt x="816" y="0"/>
                </a:lnTo>
                <a:lnTo>
                  <a:pt x="384" y="96"/>
                </a:lnTo>
                <a:lnTo>
                  <a:pt x="48" y="192"/>
                </a:lnTo>
                <a:lnTo>
                  <a:pt x="0" y="672"/>
                </a:lnTo>
                <a:close/>
              </a:path>
            </a:pathLst>
          </a:cu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s-CO"/>
          </a:p>
        </p:txBody>
      </p:sp>
      <p:sp>
        <p:nvSpPr>
          <p:cNvPr id="79883" name="Line 11"/>
          <p:cNvSpPr>
            <a:spLocks noChangeShapeType="1"/>
          </p:cNvSpPr>
          <p:nvPr/>
        </p:nvSpPr>
        <p:spPr bwMode="auto">
          <a:xfrm>
            <a:off x="40386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5129" name="Line 12"/>
          <p:cNvSpPr>
            <a:spLocks noChangeShapeType="1"/>
          </p:cNvSpPr>
          <p:nvPr/>
        </p:nvSpPr>
        <p:spPr bwMode="auto">
          <a:xfrm>
            <a:off x="50292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5130" name="Line 13"/>
          <p:cNvSpPr>
            <a:spLocks noChangeShapeType="1"/>
          </p:cNvSpPr>
          <p:nvPr/>
        </p:nvSpPr>
        <p:spPr bwMode="auto">
          <a:xfrm>
            <a:off x="6019800" y="3276600"/>
            <a:ext cx="381000" cy="0"/>
          </a:xfrm>
          <a:prstGeom prst="line">
            <a:avLst/>
          </a:prstGeom>
          <a:noFill/>
          <a:ln w="57150">
            <a:solidFill>
              <a:srgbClr val="FF33C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es-CO"/>
          </a:p>
        </p:txBody>
      </p:sp>
      <p:sp>
        <p:nvSpPr>
          <p:cNvPr id="79886" name="Oval 14"/>
          <p:cNvSpPr>
            <a:spLocks noChangeArrowheads="1"/>
          </p:cNvSpPr>
          <p:nvPr/>
        </p:nvSpPr>
        <p:spPr bwMode="auto">
          <a:xfrm>
            <a:off x="4953000" y="5486400"/>
            <a:ext cx="228600" cy="2286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CO">
              <a:latin typeface="Calibri" pitchFamily="34" charset="0"/>
            </a:endParaRPr>
          </a:p>
        </p:txBody>
      </p:sp>
      <p:sp>
        <p:nvSpPr>
          <p:cNvPr id="5132" name="Text Box 15"/>
          <p:cNvSpPr txBox="1">
            <a:spLocks noChangeArrowheads="1"/>
          </p:cNvSpPr>
          <p:nvPr/>
        </p:nvSpPr>
        <p:spPr bwMode="auto">
          <a:xfrm>
            <a:off x="5562600" y="762000"/>
            <a:ext cx="2971800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2400"/>
              <a:t>This continues until the molecule has been broken down completely</a:t>
            </a:r>
            <a:endParaRPr lang="en-GB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75 0.02222 L 0.10868 0.120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59" y="4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-0.09584 -0.31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792" y="-1581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79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6.2963E-6 C -0.01563 0.00323 -0.03177 0.00509 -0.04705 0.00995 C -0.05365 0.01203 -0.06667 0.01597 -0.06667 0.01597 C -0.07188 0.01944 -0.07639 0.02198 -0.08195 0.02407 C -0.0849 0.02823 -0.08802 0.03217 -0.09098 0.03634 C -0.09306 0.03911 -0.09375 0.04305 -0.09549 0.04629 C -0.09636 0.04791 -0.09757 0.04907 -0.09862 0.05046 C -0.1 0.05648 -0.10313 0.06851 -0.10313 0.06851 C -0.10174 0.08587 -0.10313 0.08865 -0.09705 0.103 C -0.09375 0.11087 -0.08403 0.11504 -0.07882 0.12106 C -0.07362 0.12708 -0.06632 0.13171 -0.06216 0.13935 C -0.0533 0.15578 -0.06164 0.14398 -0.05452 0.15347 C -0.0507 0.17013 -0.04966 0.18634 -0.05452 0.20393 C -0.05625 0.21041 -0.06858 0.22036 -0.07275 0.22407 C -0.07605 0.22708 -0.09046 0.23634 -0.09393 0.23819 C -0.09775 0.24027 -0.10608 0.24236 -0.10608 0.24236 C -0.11615 0.24097 -0.12657 0.2412 -0.13646 0.23819 C -0.13976 0.23726 -0.14618 0.22314 -0.14862 0.22013 C -0.15452 0.19976 -0.15452 0.20925 -0.15452 0.18171 " pathEditMode="relative" ptsTypes="ffffffffffffffffffA">
                                      <p:cBhvr>
                                        <p:cTn id="18" dur="20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2.22222E-6 C -0.0059 0.00278 -0.01198 0.00393 -0.01805 0.00602 C -0.02014 0.0081 -0.02222 0.00972 -0.02413 0.01203 C -0.02743 0.01597 -0.03333 0.0243 -0.03333 0.02453 C -0.04027 0.04722 -0.03698 0.03796 -0.04236 0.05254 C -0.04514 0.07708 -0.04392 0.10648 -0.02725 0.12106 C -0.02291 0.12963 -0.01753 0.13634 -0.01198 0.14328 C -0.0085 0.14768 -0.00625 0.15324 -0.00295 0.15764 C 0.00018 0.16967 -0.00382 0.15833 0.00313 0.16759 C 0.00591 0.17129 0.00782 0.17616 0.01059 0.17986 C 0.01545 0.19884 0.00712 0.16875 0.01667 0.19398 C 0.02552 0.21759 0.01111 0.18819 0.02136 0.2081 C 0.02309 0.21551 0.0257 0.22176 0.02882 0.22824 C 0.02969 0.23426 0.03143 0.24028 0.03195 0.24653 C 0.03299 0.25926 0.03021 0.27361 0.0349 0.28472 C 0.03993 0.29653 0.0342 0.31319 0.04323 0.3162 C 0.06441 0.31203 0.06459 0.3412 0.07952 0.32616 C 0.08646 0.31921 0.09532 0.33333 0.10382 0.33032 C 0.11077 0.32453 0.12327 0.34375 0.13108 0.34051 C 0.14289 0.33009 0.14358 0.33009 0.17049 0.33426 C 0.18125 0.33588 0.19098 0.33912 0.2007 0.34236 C 0.2191 0.34861 0.22014 0.34768 0.23716 0.35856 C 0.24358 0.36736 0.24809 0.35 0.25226 0.36065 C 0.25573 0.38796 0.25677 0.34606 0.26441 0.36666 C 0.26528 0.36921 0.27414 0.36805 0.275 0.3706 C 0.27795 0.3787 0.27466 0.36551 0.28039 0.36759 C 0.29045 0.3669 0.30052 0.36736 0.31059 0.36551 C 0.31372 0.36504 0.31563 0.36018 0.31823 0.35764 C 0.3257 0.35046 0.33004 0.34143 0.33646 0.33333 C 0.33924 0.32291 0.33802 0.3294 0.33802 0.31319 " pathEditMode="relative" rAng="0" ptsTypes="ffffffffffffffffffffffffffffff">
                                      <p:cBhvr>
                                        <p:cTn id="20" dur="2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05" y="1939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79879" grpId="0" animBg="1"/>
      <p:bldP spid="79882" grpId="0" animBg="1"/>
      <p:bldP spid="79883" grpId="0" animBg="1"/>
      <p:bldP spid="7988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768350"/>
            <a:ext cx="9036496" cy="2876674"/>
          </a:xfrm>
        </p:spPr>
        <p:txBody>
          <a:bodyPr/>
          <a:lstStyle/>
          <a:p>
            <a:pPr marL="403225" lvl="1" indent="0">
              <a:buFont typeface="Verdana" pitchFamily="-110" charset="0"/>
              <a:buNone/>
            </a:pPr>
            <a:r>
              <a:rPr lang="en-US" sz="2400" b="1" dirty="0" smtClean="0">
                <a:ea typeface="ＭＳ Ｐゴシック" pitchFamily="-110" charset="-128"/>
              </a:rPr>
              <a:t>Chemical digestion</a:t>
            </a:r>
            <a:r>
              <a:rPr lang="en-US" sz="2400" dirty="0" smtClean="0">
                <a:ea typeface="ＭＳ Ｐゴシック" pitchFamily="-110" charset="-128"/>
              </a:rPr>
              <a:t>:</a:t>
            </a:r>
          </a:p>
          <a:p>
            <a:pPr lvl="2"/>
            <a:r>
              <a:rPr lang="en-US" i="1" dirty="0" smtClean="0">
                <a:ea typeface="ＭＳ Ｐゴシック" pitchFamily="-110" charset="-128"/>
              </a:rPr>
              <a:t>Salivary amylase: </a:t>
            </a:r>
            <a:r>
              <a:rPr lang="en-US" i="1" dirty="0" smtClean="0">
                <a:solidFill>
                  <a:srgbClr val="FF0000"/>
                </a:solidFill>
                <a:ea typeface="ＭＳ Ｐゴシック" pitchFamily="-110" charset="-128"/>
              </a:rPr>
              <a:t>starch </a:t>
            </a:r>
            <a:r>
              <a:rPr lang="en-US" i="1" dirty="0" smtClean="0">
                <a:solidFill>
                  <a:srgbClr val="FF0000"/>
                </a:solidFill>
                <a:ea typeface="ＭＳ Ｐゴシック" pitchFamily="-110" charset="-128"/>
                <a:sym typeface="Wingdings" pitchFamily="2" charset="2"/>
              </a:rPr>
              <a:t> maltose</a:t>
            </a:r>
          </a:p>
          <a:p>
            <a:pPr lvl="2"/>
            <a:r>
              <a:rPr lang="en-US" i="1" dirty="0" smtClean="0">
                <a:ea typeface="ＭＳ Ｐゴシック" pitchFamily="-110" charset="-128"/>
                <a:sym typeface="Wingdings" pitchFamily="2" charset="2"/>
              </a:rPr>
              <a:t>Pepsin in stomach: </a:t>
            </a:r>
            <a:r>
              <a:rPr lang="en-US" i="1" dirty="0" smtClean="0">
                <a:solidFill>
                  <a:srgbClr val="0000FF"/>
                </a:solidFill>
                <a:ea typeface="ＭＳ Ｐゴシック" pitchFamily="-110" charset="-128"/>
                <a:sym typeface="Wingdings" pitchFamily="2" charset="2"/>
              </a:rPr>
              <a:t>protein  peptides</a:t>
            </a:r>
          </a:p>
          <a:p>
            <a:pPr lvl="2"/>
            <a:r>
              <a:rPr lang="en-US" i="1" dirty="0" smtClean="0">
                <a:ea typeface="ＭＳ Ｐゴシック" pitchFamily="-110" charset="-128"/>
                <a:sym typeface="Wingdings" pitchFamily="2" charset="2"/>
              </a:rPr>
              <a:t>Pancreatic amylase: </a:t>
            </a:r>
            <a:r>
              <a:rPr lang="en-US" i="1" dirty="0" smtClean="0">
                <a:solidFill>
                  <a:srgbClr val="FF0000"/>
                </a:solidFill>
                <a:ea typeface="ＭＳ Ｐゴシック" pitchFamily="-110" charset="-128"/>
              </a:rPr>
              <a:t>starch </a:t>
            </a:r>
            <a:r>
              <a:rPr lang="en-US" i="1" dirty="0" smtClean="0">
                <a:solidFill>
                  <a:srgbClr val="FF0000"/>
                </a:solidFill>
                <a:ea typeface="ＭＳ Ｐゴシック" pitchFamily="-110" charset="-128"/>
                <a:sym typeface="Wingdings" pitchFamily="2" charset="2"/>
              </a:rPr>
              <a:t> maltose</a:t>
            </a:r>
          </a:p>
          <a:p>
            <a:pPr lvl="2"/>
            <a:r>
              <a:rPr lang="en-US" i="1" dirty="0" smtClean="0">
                <a:ea typeface="ＭＳ Ｐゴシック" pitchFamily="-110" charset="-128"/>
                <a:sym typeface="Wingdings" pitchFamily="2" charset="2"/>
              </a:rPr>
              <a:t>Trypsin from the pancreas: </a:t>
            </a:r>
            <a:r>
              <a:rPr lang="en-US" i="1" dirty="0" smtClean="0">
                <a:solidFill>
                  <a:srgbClr val="0000FF"/>
                </a:solidFill>
                <a:ea typeface="ＭＳ Ｐゴシック" pitchFamily="-110" charset="-128"/>
                <a:sym typeface="Wingdings" pitchFamily="2" charset="2"/>
              </a:rPr>
              <a:t>protein  peptides</a:t>
            </a:r>
          </a:p>
          <a:p>
            <a:pPr lvl="2"/>
            <a:r>
              <a:rPr lang="en-US" i="1" dirty="0" smtClean="0">
                <a:ea typeface="ＭＳ Ｐゴシック" pitchFamily="-110" charset="-128"/>
                <a:sym typeface="Wingdings" pitchFamily="2" charset="2"/>
              </a:rPr>
              <a:t>Lipase from the pancreas</a:t>
            </a:r>
            <a:r>
              <a:rPr lang="en-US" i="1" dirty="0" smtClean="0">
                <a:solidFill>
                  <a:srgbClr val="0D0D0D"/>
                </a:solidFill>
                <a:ea typeface="ＭＳ Ｐゴシック" pitchFamily="-110" charset="-128"/>
                <a:sym typeface="Wingdings" pitchFamily="2" charset="2"/>
              </a:rPr>
              <a:t>:</a:t>
            </a:r>
            <a:r>
              <a:rPr lang="en-US" i="1" dirty="0" smtClean="0">
                <a:solidFill>
                  <a:srgbClr val="008000"/>
                </a:solidFill>
                <a:ea typeface="ＭＳ Ｐゴシック" pitchFamily="-110" charset="-128"/>
                <a:sym typeface="Wingdings" pitchFamily="2" charset="2"/>
              </a:rPr>
              <a:t> fats  glycerol + fatty acids</a:t>
            </a:r>
          </a:p>
          <a:p>
            <a:pPr lvl="2"/>
            <a:endParaRPr lang="en-US" sz="2000" i="1" dirty="0" smtClean="0">
              <a:solidFill>
                <a:srgbClr val="008000"/>
              </a:solidFill>
              <a:ea typeface="ＭＳ Ｐゴシック" pitchFamily="-110" charset="-128"/>
            </a:endParaRPr>
          </a:p>
          <a:p>
            <a:endParaRPr lang="en-US" dirty="0" smtClean="0">
              <a:ea typeface="ＭＳ Ｐゴシック" pitchFamily="-110" charset="-128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251520" y="93980"/>
            <a:ext cx="6697662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3200" b="1" dirty="0">
                <a:latin typeface="+mj-lt"/>
                <a:cs typeface="+mn-cs"/>
              </a:rPr>
              <a:t>Digestion Summary</a:t>
            </a:r>
            <a:endParaRPr lang="es-CO" sz="3200" b="1" dirty="0">
              <a:latin typeface="+mj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895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</TotalTime>
  <Words>304</Words>
  <Application>Microsoft Office PowerPoint</Application>
  <PresentationFormat>Presentación en pantalla (4:3)</PresentationFormat>
  <Paragraphs>69</Paragraphs>
  <Slides>10</Slides>
  <Notes>6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10</vt:i4>
      </vt:variant>
    </vt:vector>
  </HeadingPairs>
  <TitlesOfParts>
    <vt:vector size="11" baseType="lpstr">
      <vt:lpstr>Office Theme</vt:lpstr>
      <vt:lpstr>Lesson #11:  Enzymes in digestion</vt:lpstr>
      <vt:lpstr>Practical</vt:lpstr>
      <vt:lpstr>Digestive Enzymes</vt:lpstr>
      <vt:lpstr>Diapositiva 4</vt:lpstr>
      <vt:lpstr>Digestive Enzymes</vt:lpstr>
      <vt:lpstr>Digestive Enzymes</vt:lpstr>
      <vt:lpstr>Diapositiva 7</vt:lpstr>
      <vt:lpstr>Diapositiva 8</vt:lpstr>
      <vt:lpstr>Diapositiva 9</vt:lpstr>
      <vt:lpstr>What factors affect the rate of reaction of enzymes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Enzymes</dc:title>
  <dc:creator>Laura</dc:creator>
  <cp:lastModifiedBy>laboratorios</cp:lastModifiedBy>
  <cp:revision>9</cp:revision>
  <dcterms:created xsi:type="dcterms:W3CDTF">2012-05-10T01:58:38Z</dcterms:created>
  <dcterms:modified xsi:type="dcterms:W3CDTF">2013-05-03T20:01:22Z</dcterms:modified>
</cp:coreProperties>
</file>